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0" autoAdjust="0"/>
    <p:restoredTop sz="94660"/>
  </p:normalViewPr>
  <p:slideViewPr>
    <p:cSldViewPr>
      <p:cViewPr varScale="1">
        <p:scale>
          <a:sx n="103" d="100"/>
          <a:sy n="103" d="100"/>
        </p:scale>
        <p:origin x="196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DDA89-5C2E-41D4-9D60-8C93D99731FF}" type="datetimeFigureOut">
              <a:rPr lang="ru-RU" smtClean="0"/>
              <a:t>23.11.2022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5B451-E9A9-4ED1-A0DC-7A50E0996F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361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5B451-E9A9-4ED1-A0DC-7A50E0996F8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059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5B451-E9A9-4ED1-A0DC-7A50E0996F8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721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9A8CF33-F840-490A-918D-6E17C61D6548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FFF786B-69BB-4B8A-A0DD-6CB802E4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CF33-F840-490A-918D-6E17C61D6548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786B-69BB-4B8A-A0DD-6CB802E4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9A8CF33-F840-490A-918D-6E17C61D6548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FF786B-69BB-4B8A-A0DD-6CB802E4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CF33-F840-490A-918D-6E17C61D6548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786B-69BB-4B8A-A0DD-6CB802E4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9A8CF33-F840-490A-918D-6E17C61D6548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FFF786B-69BB-4B8A-A0DD-6CB802E4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CF33-F840-490A-918D-6E17C61D6548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786B-69BB-4B8A-A0DD-6CB802E4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CF33-F840-490A-918D-6E17C61D6548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786B-69BB-4B8A-A0DD-6CB802E4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CF33-F840-490A-918D-6E17C61D6548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786B-69BB-4B8A-A0DD-6CB802E4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9A8CF33-F840-490A-918D-6E17C61D6548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786B-69BB-4B8A-A0DD-6CB802E4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CF33-F840-490A-918D-6E17C61D6548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786B-69BB-4B8A-A0DD-6CB802E4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CF33-F840-490A-918D-6E17C61D6548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786B-69BB-4B8A-A0DD-6CB802E42E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9A8CF33-F840-490A-918D-6E17C61D6548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FFF786B-69BB-4B8A-A0DD-6CB802E4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764704"/>
            <a:ext cx="8568952" cy="4320480"/>
          </a:xfrm>
        </p:spPr>
        <p:txBody>
          <a:bodyPr>
            <a:noAutofit/>
          </a:bodyPr>
          <a:lstStyle/>
          <a:p>
            <a:br>
              <a:rPr lang="ru-RU" sz="5400" dirty="0"/>
            </a:br>
            <a:br>
              <a:rPr lang="ru-RU" sz="5400" dirty="0"/>
            </a:br>
            <a:br>
              <a:rPr lang="ru-RU" sz="5400" dirty="0"/>
            </a:br>
            <a:br>
              <a:rPr lang="ru-RU" sz="5400" dirty="0"/>
            </a:br>
            <a:br>
              <a:rPr lang="ru-RU" sz="5400" dirty="0"/>
            </a:br>
            <a:br>
              <a:rPr lang="ru-RU" sz="5400" dirty="0"/>
            </a:br>
            <a:br>
              <a:rPr lang="ru-RU" sz="5400" dirty="0"/>
            </a:br>
            <a:br>
              <a:rPr lang="ru-RU" sz="5400" dirty="0"/>
            </a:br>
            <a:br>
              <a:rPr lang="ru-RU" sz="5400" dirty="0"/>
            </a:br>
            <a:br>
              <a:rPr lang="ru-RU" sz="5400" dirty="0"/>
            </a:br>
            <a:br>
              <a:rPr lang="ru-RU" sz="5400" dirty="0"/>
            </a:br>
            <a:br>
              <a:rPr lang="ru-RU" sz="5400" dirty="0"/>
            </a:br>
            <a:br>
              <a:rPr lang="ru-RU" sz="5400" dirty="0"/>
            </a:br>
            <a:br>
              <a:rPr lang="ru-RU" sz="5400" dirty="0"/>
            </a:br>
            <a:br>
              <a:rPr lang="ru-RU" sz="5400" dirty="0"/>
            </a:br>
            <a:br>
              <a:rPr lang="ru-RU" sz="5400" dirty="0"/>
            </a:br>
            <a:r>
              <a:rPr lang="ru-RU" sz="5400" dirty="0">
                <a:solidFill>
                  <a:schemeClr val="bg2">
                    <a:lumMod val="75000"/>
                  </a:schemeClr>
                </a:solidFill>
              </a:rPr>
              <a:t>БЮДЖЕТ </a:t>
            </a:r>
            <a:br>
              <a:rPr lang="ru-RU" sz="4000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sz="4000" dirty="0">
                <a:solidFill>
                  <a:schemeClr val="bg2">
                    <a:lumMod val="75000"/>
                  </a:schemeClr>
                </a:solidFill>
              </a:rPr>
              <a:t>для граждан </a:t>
            </a:r>
            <a:br>
              <a:rPr lang="ru-RU" sz="4000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sz="4000" dirty="0" err="1">
                <a:solidFill>
                  <a:schemeClr val="bg2">
                    <a:lumMod val="75000"/>
                  </a:schemeClr>
                </a:solidFill>
              </a:rPr>
              <a:t>Степнинского</a:t>
            </a:r>
            <a:r>
              <a:rPr lang="ru-RU" sz="4000" dirty="0">
                <a:solidFill>
                  <a:schemeClr val="bg2">
                    <a:lumMod val="75000"/>
                  </a:schemeClr>
                </a:solidFill>
              </a:rPr>
              <a:t> сельского поселения </a:t>
            </a:r>
            <a:br>
              <a:rPr lang="ru-RU" sz="4000" dirty="0">
                <a:solidFill>
                  <a:schemeClr val="bg2">
                    <a:lumMod val="75000"/>
                  </a:schemeClr>
                </a:solidFill>
              </a:rPr>
            </a:br>
            <a:br>
              <a:rPr lang="ru-RU" sz="4000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sz="3600" dirty="0">
                <a:solidFill>
                  <a:schemeClr val="bg2">
                    <a:lumMod val="75000"/>
                  </a:schemeClr>
                </a:solidFill>
              </a:rPr>
              <a:t>к проекту бюджета на 2023 год и на плановый период 2024 и 2025 годов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509120"/>
            <a:ext cx="7854696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740A863-4B59-7E7E-A6D4-5E2B35DAF7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4624"/>
            <a:ext cx="7488832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951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AA2C4C0-5F9D-DFF9-15FF-FB6A10C47620}"/>
              </a:ext>
            </a:extLst>
          </p:cNvPr>
          <p:cNvSpPr txBox="1"/>
          <p:nvPr/>
        </p:nvSpPr>
        <p:spPr>
          <a:xfrm>
            <a:off x="611560" y="889844"/>
            <a:ext cx="705678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В соответствии с Бюджетным кодексом Российской Федерации и Положением «О бюджетном процессе в муниципальном образовании </a:t>
            </a:r>
            <a:r>
              <a:rPr lang="ru-RU" dirty="0" err="1"/>
              <a:t>Степнинское</a:t>
            </a:r>
            <a:r>
              <a:rPr lang="ru-RU" dirty="0"/>
              <a:t> сельское поселение  Марьяновского муниципального района Омской области» установлено, что в случае сокращения в 2023 году поступлений доходов в местный бюджет расходами местного бюджета, подлежащими финансированию в полном объеме в пределах средств, предусмотренных в местном бюджете на 2023 год на эти цели, являются:</a:t>
            </a:r>
          </a:p>
          <a:p>
            <a:r>
              <a:rPr lang="ru-RU" dirty="0"/>
              <a:t>1) оплата труда;</a:t>
            </a:r>
          </a:p>
          <a:p>
            <a:r>
              <a:rPr lang="ru-RU" dirty="0"/>
              <a:t>2) начисления на выплаты по оплате труда;</a:t>
            </a:r>
          </a:p>
          <a:p>
            <a:r>
              <a:rPr lang="ru-RU" dirty="0"/>
              <a:t>3) оплата коммунальных услуг;</a:t>
            </a:r>
          </a:p>
          <a:p>
            <a:r>
              <a:rPr lang="ru-RU" dirty="0"/>
              <a:t>4) уплата налогов, сборов и иных обязательных платежей в бюджеты бюджетной системы Российской Федерации;</a:t>
            </a:r>
          </a:p>
          <a:p>
            <a:r>
              <a:rPr lang="ru-RU" dirty="0"/>
              <a:t>5) иные межбюджетные трансферты по передаваемым полномочиям.</a:t>
            </a:r>
          </a:p>
        </p:txBody>
      </p:sp>
    </p:spTree>
    <p:extLst>
      <p:ext uri="{BB962C8B-B14F-4D97-AF65-F5344CB8AC3E}">
        <p14:creationId xmlns:p14="http://schemas.microsoft.com/office/powerpoint/2010/main" val="466248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588680"/>
          </a:xfrm>
        </p:spPr>
        <p:txBody>
          <a:bodyPr>
            <a:normAutofit/>
          </a:bodyPr>
          <a:lstStyle/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СТепнинское</a:t>
            </a:r>
            <a:r>
              <a:rPr lang="ru-RU" sz="2400" dirty="0"/>
              <a:t> </a:t>
            </a:r>
            <a:r>
              <a:rPr lang="ru-RU" sz="2400" dirty="0" err="1"/>
              <a:t>селЬское</a:t>
            </a:r>
            <a:r>
              <a:rPr lang="ru-RU" sz="2400" dirty="0"/>
              <a:t> поселение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239000" cy="52589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Степнинское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се́льское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поселе́ние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— муниципальное образование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Марьяновском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районе Омской области Российской Федерации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Глава 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Лепший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Роман Алексеевич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Административный центр — село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Степное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Состав сельского поселения три населенных пункта:</a:t>
            </a:r>
          </a:p>
          <a:p>
            <a:pPr marL="457200" indent="-457200">
              <a:buAutoNum type="arabicPeriod"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Малая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Степнинка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(деревня) численность жителей 225</a:t>
            </a:r>
            <a:r>
              <a:rPr lang="ru-RU" sz="1400" b="1" baseline="30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AutoNum type="arabicPeriod"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Новое Поле (деревня) численность жителей 33</a:t>
            </a:r>
          </a:p>
          <a:p>
            <a:pPr marL="457200" indent="-457200">
              <a:buAutoNum type="arabicPeriod"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Степное (село, административный центр) численность жителей 798</a:t>
            </a:r>
          </a:p>
          <a:p>
            <a:endParaRPr lang="ru-RU" sz="2000" dirty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332656"/>
            <a:ext cx="6120680" cy="61950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                     Что такое бюджет?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Бюджет сельского поселения — это форма образования и расходования фонда денежных средств, предназначенных для финансового обеспечения задач и функций органов местного самоуправления.</a:t>
            </a:r>
          </a:p>
          <a:p>
            <a:pPr algn="ctr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Что такое доходы и расходы  бюджета?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Доходы бюджета это - поступающие в бюджет денежные средства.</a:t>
            </a:r>
          </a:p>
          <a:p>
            <a:pPr>
              <a:buNone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бюджета –выплачиваемые из бюджета денежные средства.</a:t>
            </a:r>
          </a:p>
          <a:p>
            <a:pPr>
              <a:buNone/>
              <a:defRPr/>
            </a:pP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Сбалансированность бюджета состояние бюджета, при котором доходы и расходы равны друг другу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 typeface="Wingdings 3" charset="2"/>
              <a:buChar char=""/>
              <a:defRPr/>
            </a:pP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Содержимое 3" descr="смайл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4664"/>
            <a:ext cx="1224136" cy="1368152"/>
          </a:xfrm>
          <a:prstGeom prst="rect">
            <a:avLst/>
          </a:prstGeom>
        </p:spPr>
      </p:pic>
      <p:pic>
        <p:nvPicPr>
          <p:cNvPr id="1026" name="Picture 2" descr="C:\Users\User\Pictures\д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4221088"/>
            <a:ext cx="2627784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776864" cy="288032"/>
          </a:xfrm>
        </p:spPr>
        <p:txBody>
          <a:bodyPr>
            <a:noAutofit/>
          </a:bodyPr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Этапы составления и утверждения бюджета поселения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63688" y="476672"/>
            <a:ext cx="51845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Глава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администрации  сельского  поселения</a:t>
            </a:r>
          </a:p>
        </p:txBody>
      </p:sp>
      <p:sp>
        <p:nvSpPr>
          <p:cNvPr id="6" name="Параллелограмм 5"/>
          <p:cNvSpPr/>
          <p:nvPr/>
        </p:nvSpPr>
        <p:spPr>
          <a:xfrm>
            <a:off x="1403648" y="1340768"/>
            <a:ext cx="5832648" cy="1152128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В соответствии со статьей 184.2 Бюджетного кодекса до 15 ноября текущего года :</a:t>
            </a:r>
          </a:p>
          <a:p>
            <a:pPr algn="ctr"/>
            <a:r>
              <a:rPr lang="ru-RU" sz="900" dirty="0">
                <a:latin typeface="Times New Roman" pitchFamily="18" charset="0"/>
                <a:cs typeface="Times New Roman" pitchFamily="18" charset="0"/>
              </a:rPr>
              <a:t>-проект бюджета  сельского поселения на очередной финансовый год и плановый период; </a:t>
            </a:r>
          </a:p>
          <a:p>
            <a:pPr algn="ctr"/>
            <a:r>
              <a:rPr lang="ru-RU" sz="900" dirty="0">
                <a:latin typeface="Times New Roman" pitchFamily="18" charset="0"/>
                <a:cs typeface="Times New Roman" pitchFamily="18" charset="0"/>
              </a:rPr>
              <a:t>-основные направления бюджетной и налоговой и политики; </a:t>
            </a:r>
          </a:p>
          <a:p>
            <a:pPr algn="ctr">
              <a:buFontTx/>
              <a:buChar char="-"/>
            </a:pP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итоги исполнения социально-экономического прогноза за отчетный год и оценки исполнения текущего года;</a:t>
            </a:r>
          </a:p>
          <a:p>
            <a:pPr algn="ctr">
              <a:buFontTx/>
              <a:buChar char="-"/>
            </a:pP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на следующий год и плановый период; </a:t>
            </a:r>
          </a:p>
          <a:p>
            <a:pPr algn="ctr">
              <a:buFontTx/>
              <a:buChar char="-"/>
            </a:pP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 пояснительная записка  к проекту бюджета; </a:t>
            </a:r>
          </a:p>
          <a:p>
            <a:pPr algn="ctr">
              <a:buFontTx/>
              <a:buChar char="-"/>
            </a:pP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-паспорт муниципальных программ и иные документы</a:t>
            </a:r>
            <a:r>
              <a:rPr lang="ru-RU" sz="900" dirty="0"/>
              <a:t>.</a:t>
            </a: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2627784" y="2780928"/>
            <a:ext cx="3744416" cy="64807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Совет депутатов</a:t>
            </a:r>
          </a:p>
        </p:txBody>
      </p:sp>
      <p:sp>
        <p:nvSpPr>
          <p:cNvPr id="10" name="Параллелограмм 9"/>
          <p:cNvSpPr/>
          <p:nvPr/>
        </p:nvSpPr>
        <p:spPr>
          <a:xfrm>
            <a:off x="2051720" y="3645024"/>
            <a:ext cx="4536504" cy="864096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Совет депутатов</a:t>
            </a:r>
          </a:p>
          <a:p>
            <a:pPr marL="342900" indent="-342900" algn="ctr">
              <a:buAutoNum type="arabicPeriod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Принятии проекта бюджета за основу</a:t>
            </a:r>
          </a:p>
          <a:p>
            <a:pPr marL="342900" indent="-342900" algn="ctr">
              <a:buAutoNum type="arabicPeriod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Назначение публичных  слушаний</a:t>
            </a:r>
          </a:p>
          <a:p>
            <a:pPr marL="342900" indent="-342900" algn="ctr">
              <a:buAutoNum type="arabicPeriod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лок-схема: знак завершения 10"/>
          <p:cNvSpPr/>
          <p:nvPr/>
        </p:nvSpPr>
        <p:spPr>
          <a:xfrm>
            <a:off x="2195736" y="4797152"/>
            <a:ext cx="4176464" cy="43204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Публичные слушания</a:t>
            </a:r>
          </a:p>
        </p:txBody>
      </p:sp>
      <p:sp>
        <p:nvSpPr>
          <p:cNvPr id="12" name="Параллелограмм 11"/>
          <p:cNvSpPr/>
          <p:nvPr/>
        </p:nvSpPr>
        <p:spPr>
          <a:xfrm>
            <a:off x="2123728" y="5445224"/>
            <a:ext cx="4464496" cy="476672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Совет депутатов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Принятие проекта бюджета </a:t>
            </a:r>
          </a:p>
        </p:txBody>
      </p:sp>
      <p:cxnSp>
        <p:nvCxnSpPr>
          <p:cNvPr id="18" name="Соединительная линия уступом 17"/>
          <p:cNvCxnSpPr>
            <a:stCxn id="5" idx="3"/>
          </p:cNvCxnSpPr>
          <p:nvPr/>
        </p:nvCxnSpPr>
        <p:spPr>
          <a:xfrm flipH="1">
            <a:off x="6660232" y="764704"/>
            <a:ext cx="288032" cy="116632"/>
          </a:xfrm>
          <a:prstGeom prst="bentConnector3">
            <a:avLst>
              <a:gd name="adj1" fmla="val -7936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трелка вниз 22"/>
          <p:cNvSpPr/>
          <p:nvPr/>
        </p:nvSpPr>
        <p:spPr>
          <a:xfrm flipH="1">
            <a:off x="4139952" y="1052736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4283968" y="2564904"/>
            <a:ext cx="144016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4283968" y="3501008"/>
            <a:ext cx="144016" cy="72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4283968" y="4581128"/>
            <a:ext cx="144016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156176" y="548680"/>
            <a:ext cx="720080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Блок-схема: знак завершения 32"/>
          <p:cNvSpPr/>
          <p:nvPr/>
        </p:nvSpPr>
        <p:spPr>
          <a:xfrm>
            <a:off x="2051720" y="6165304"/>
            <a:ext cx="4464496" cy="43204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Публикация</a:t>
            </a:r>
          </a:p>
          <a:p>
            <a:pPr algn="ctr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не позднее 10 дней после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утверждеия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трелка вниз 33"/>
          <p:cNvSpPr/>
          <p:nvPr/>
        </p:nvSpPr>
        <p:spPr>
          <a:xfrm>
            <a:off x="4355976" y="5301208"/>
            <a:ext cx="45719" cy="72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4355976" y="6021288"/>
            <a:ext cx="45719" cy="72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2564904"/>
            <a:ext cx="1064388" cy="1419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476672"/>
            <a:ext cx="136815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3789040"/>
            <a:ext cx="194421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692696"/>
            <a:ext cx="133164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/>
          </a:bodyPr>
          <a:lstStyle/>
          <a:p>
            <a:pPr algn="ctr"/>
            <a:r>
              <a:rPr lang="ru-RU" sz="2000" dirty="0" err="1"/>
              <a:t>Степнинское</a:t>
            </a:r>
            <a:r>
              <a:rPr lang="ru-RU" sz="2000" dirty="0"/>
              <a:t> сельское поселение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dirty="0"/>
              <a:t>			</a:t>
            </a:r>
          </a:p>
          <a:p>
            <a:pPr>
              <a:buNone/>
            </a:pPr>
            <a:endParaRPr lang="ru-RU" sz="3000" b="1" dirty="0"/>
          </a:p>
          <a:p>
            <a:pPr algn="r">
              <a:buNone/>
            </a:pPr>
            <a:r>
              <a:rPr lang="ru-RU" sz="3000" b="1" dirty="0"/>
              <a:t>Прогноз поступлений налоговых и неналоговых доходов 	</a:t>
            </a:r>
            <a:r>
              <a:rPr lang="ru-RU" sz="3000" dirty="0"/>
              <a:t>				</a:t>
            </a:r>
          </a:p>
          <a:p>
            <a:r>
              <a:rPr lang="ru-RU" b="1" dirty="0"/>
              <a:t>Налоговые и неналоговые доходы	          2023	                                  2024	          2025	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Налог на доходы физических лиц	        124 350,00   	      132 600,00   	       140 460,00   	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Единый сельскохозяйственный налог	        186 000,00   	      191 000,00   	       198 000,00   	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Налог на имущество физических лиц	          25 000,00   	        25 000,00   	         25 000,00   	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Земельный налог	                                     644 000,00   	      644 000,00   	       644 000,00   	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Отчисления от акцизов	                                     586 860,00   	      631 790,00   	       655 570,00   	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Доходы, получаемые 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от арендной платы за 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земельные участки	                                     391 082,96   	      391 082,96   	       391 082,96   	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Госпошлина	                                          8 700,00   	          8 700,00   	           8 700,00   	</a:t>
            </a:r>
          </a:p>
          <a:p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Итого  налоговые и неналоговые доходы	     1 965 992,96   	   2 024 172,96   	    2 062 812,96   	</a:t>
            </a:r>
          </a:p>
          <a:p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				</a:t>
            </a:r>
          </a:p>
          <a:p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Безвозмездные поступления				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Дотации	                                                                1 547 775,45   	    1 249 398,62   	    1 289 016,29   	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Субвенции, воинский учёт	                                      103 941,00   	      108 764,00   	      112 725,00   	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Межбюджетные трансферты	     1 796 159,06   	   1 796 159,06   	    1 796 159,06   	</a:t>
            </a:r>
          </a:p>
          <a:p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Итого безвозмездные поступления	     3 447 875,51   	   3 154 321,68   	    3 197 900,35  	</a:t>
            </a:r>
          </a:p>
          <a:p>
            <a:pPr>
              <a:buNone/>
            </a:pPr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5 413 868,47                                   5 178 494,64         5 260 713,31</a:t>
            </a:r>
          </a:p>
          <a:p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Pictures\м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67544" y="692696"/>
            <a:ext cx="1222251" cy="576064"/>
          </a:xfrm>
          <a:prstGeom prst="rect">
            <a:avLst/>
          </a:prstGeom>
          <a:noFill/>
        </p:spPr>
      </p:pic>
      <p:pic>
        <p:nvPicPr>
          <p:cNvPr id="2051" name="Picture 3" descr="C:\Users\User\Pictures\с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5517232"/>
            <a:ext cx="3816424" cy="9532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66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3426071"/>
              </p:ext>
            </p:extLst>
          </p:nvPr>
        </p:nvGraphicFramePr>
        <p:xfrm>
          <a:off x="179512" y="203314"/>
          <a:ext cx="7848873" cy="63186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34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7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2024">
                  <a:extLst>
                    <a:ext uri="{9D8B030D-6E8A-4147-A177-3AD203B41FA5}">
                      <a16:colId xmlns:a16="http://schemas.microsoft.com/office/drawing/2014/main" val="645230829"/>
                    </a:ext>
                  </a:extLst>
                </a:gridCol>
                <a:gridCol w="7663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9695">
                  <a:extLst>
                    <a:ext uri="{9D8B030D-6E8A-4147-A177-3AD203B41FA5}">
                      <a16:colId xmlns:a16="http://schemas.microsoft.com/office/drawing/2014/main" val="2894120412"/>
                    </a:ext>
                  </a:extLst>
                </a:gridCol>
                <a:gridCol w="746490">
                  <a:extLst>
                    <a:ext uri="{9D8B030D-6E8A-4147-A177-3AD203B41FA5}">
                      <a16:colId xmlns:a16="http://schemas.microsoft.com/office/drawing/2014/main" val="1297966876"/>
                    </a:ext>
                  </a:extLst>
                </a:gridCol>
              </a:tblGrid>
              <a:tr h="721175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РАСПРЕДЕЛЕНИЕ</a:t>
                      </a:r>
                      <a:b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бюджета на 2023 год и на плановый период 2024 и 2025 годов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572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                                         расходов местного бюджета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рублей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000" dirty="0"/>
                    </a:p>
                  </a:txBody>
                  <a:tcPr marL="27502" marR="275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000" dirty="0"/>
                    </a:p>
                  </a:txBody>
                  <a:tcPr marL="27502" marR="2750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0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за счет поступлений целевого характера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dirty="0"/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за счет поступлений целевого характера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за счет поступлений целевого характера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/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9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 Общегосударственные вопросы, в т.ч.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2 073 253,49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1 887 437,86</a:t>
                      </a:r>
                      <a:endParaRPr lang="ru-RU" sz="1000" dirty="0"/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1 910 638,75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68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Функционирование высшего должностного лица субъекта Российской Федерации и муниципального образования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405 234,00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405 234,00</a:t>
                      </a:r>
                      <a:endParaRPr lang="ru-RU" sz="1000" dirty="0"/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405 204,00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1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1 129 376,17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1 086 621,42</a:t>
                      </a:r>
                      <a:endParaRPr lang="ru-RU" sz="1000" dirty="0"/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1 106 417,27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7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306 504,55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306 504,55</a:t>
                      </a:r>
                      <a:endParaRPr lang="ru-RU" sz="1000" dirty="0"/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306 504,55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1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Резервные фонды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1000"/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1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Другие общегосударственные вопросы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227 138,77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88 077,89</a:t>
                      </a:r>
                      <a:endParaRPr lang="ru-RU" sz="1000" dirty="0"/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91 512,93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1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Национальная оборона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103 941,00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103 941,00</a:t>
                      </a: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108 764,00</a:t>
                      </a:r>
                      <a:endParaRPr lang="ru-RU" sz="1000" dirty="0"/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108 764,00</a:t>
                      </a: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112 725,00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112 725,00</a:t>
                      </a:r>
                    </a:p>
                  </a:txBody>
                  <a:tcPr marL="27502" marR="27502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62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Мобилизационная и вневойсковая подготовка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103 941,00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103 941,00</a:t>
                      </a: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108 764,00</a:t>
                      </a: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108 764,00</a:t>
                      </a: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112 725,00</a:t>
                      </a:r>
                    </a:p>
                  </a:txBody>
                  <a:tcPr marL="27502" marR="275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112 725,00</a:t>
                      </a:r>
                    </a:p>
                  </a:txBody>
                  <a:tcPr marL="27502" marR="27502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599638"/>
              </p:ext>
            </p:extLst>
          </p:nvPr>
        </p:nvGraphicFramePr>
        <p:xfrm>
          <a:off x="453721" y="404664"/>
          <a:ext cx="7358639" cy="59766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7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3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6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38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46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222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007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Национальная безопасность и правоохранительная деятельность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8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пожарная безопасность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Национальная экономика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608 082,60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631 790,00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655 570,00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Общеэкономические вопросы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21 222,60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6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586 860,00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631 790,00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655 570,00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V.</a:t>
                      </a: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2 250 065,97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1 796 159,06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2 385 633,60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1 796 159,06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2 413 679,56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1 796 159,06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8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Культура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899 190,91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445 284,00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1 034 758,54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445 284,00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1 062 804,50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445 284,00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Другие вопросы в области культуры, кинематографии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1 350 875,06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1 350 875,06</a:t>
                      </a: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1 350 875,06</a:t>
                      </a: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1 350 875,06</a:t>
                      </a: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1 350 875,06</a:t>
                      </a: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1 350 875,06</a:t>
                      </a:r>
                    </a:p>
                  </a:txBody>
                  <a:tcPr marL="49791" marR="49791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3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Физическая культура и спорт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377 525,41</a:t>
                      </a: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82 469,18</a:t>
                      </a: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377 525,41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82 469,18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3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5 413 868,47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1 900 100,06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5 096 594,64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1 904 923,06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5 093 113,31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1 908 884,06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91" marR="49791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6509163-BEC0-44E3-834E-41DA64D286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077072"/>
            <a:ext cx="3240360" cy="2664296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B9D372F-9927-4C21-8254-442D0080BE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221088"/>
            <a:ext cx="4392488" cy="249613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C1B4913-7171-455A-9B6F-B2D4F6ADA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7992888" cy="396044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239000" cy="648072"/>
          </a:xfrm>
        </p:spPr>
        <p:txBody>
          <a:bodyPr>
            <a:normAutofit/>
          </a:bodyPr>
          <a:lstStyle/>
          <a:p>
            <a:pPr algn="ctr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теплоэнергии на год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(Расчет теплоснабжения)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761FE365-B290-39DD-6F5D-307000C8A8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353574"/>
              </p:ext>
            </p:extLst>
          </p:nvPr>
        </p:nvGraphicFramePr>
        <p:xfrm>
          <a:off x="467544" y="692697"/>
          <a:ext cx="7488832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562">
                  <a:extLst>
                    <a:ext uri="{9D8B030D-6E8A-4147-A177-3AD203B41FA5}">
                      <a16:colId xmlns:a16="http://schemas.microsoft.com/office/drawing/2014/main" val="3984248367"/>
                    </a:ext>
                  </a:extLst>
                </a:gridCol>
                <a:gridCol w="1119676">
                  <a:extLst>
                    <a:ext uri="{9D8B030D-6E8A-4147-A177-3AD203B41FA5}">
                      <a16:colId xmlns:a16="http://schemas.microsoft.com/office/drawing/2014/main" val="3307361887"/>
                    </a:ext>
                  </a:extLst>
                </a:gridCol>
                <a:gridCol w="1066537">
                  <a:extLst>
                    <a:ext uri="{9D8B030D-6E8A-4147-A177-3AD203B41FA5}">
                      <a16:colId xmlns:a16="http://schemas.microsoft.com/office/drawing/2014/main" val="2686093878"/>
                    </a:ext>
                  </a:extLst>
                </a:gridCol>
                <a:gridCol w="1079135">
                  <a:extLst>
                    <a:ext uri="{9D8B030D-6E8A-4147-A177-3AD203B41FA5}">
                      <a16:colId xmlns:a16="http://schemas.microsoft.com/office/drawing/2014/main" val="3166725859"/>
                    </a:ext>
                  </a:extLst>
                </a:gridCol>
                <a:gridCol w="971897">
                  <a:extLst>
                    <a:ext uri="{9D8B030D-6E8A-4147-A177-3AD203B41FA5}">
                      <a16:colId xmlns:a16="http://schemas.microsoft.com/office/drawing/2014/main" val="3085477984"/>
                    </a:ext>
                  </a:extLst>
                </a:gridCol>
                <a:gridCol w="1910025">
                  <a:extLst>
                    <a:ext uri="{9D8B030D-6E8A-4147-A177-3AD203B41FA5}">
                      <a16:colId xmlns:a16="http://schemas.microsoft.com/office/drawing/2014/main" val="1894964728"/>
                    </a:ext>
                  </a:extLst>
                </a:gridCol>
              </a:tblGrid>
              <a:tr h="39366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8353898"/>
                  </a:ext>
                </a:extLst>
              </a:tr>
              <a:tr h="827097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Здание администрации (01.04.)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251,14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260,94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271,12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Проект Бюджета поселения на 2023 год и на плановый период 2024 и 2025 годов  заложена сумма 251,14 тыс. руб. или 100 %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869127"/>
                  </a:ext>
                </a:extLst>
              </a:tr>
              <a:tr h="827097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Культурно-спортивный комплекс (Дом культуры, 08.01)</a:t>
                      </a:r>
                    </a:p>
                    <a:p>
                      <a:pPr algn="l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165,10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1 163,40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1 208,78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1 255,93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Проект Бюджета поселения на 2023 год и на плановый период 2024 и 2025 годов  заложена сумма 365,41 тыс. руб. или 31,41 %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22422"/>
                  </a:ext>
                </a:extLst>
              </a:tr>
              <a:tr h="974793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Культурно-спортивный комплекс (Спортзал, 11.01)</a:t>
                      </a:r>
                    </a:p>
                    <a:p>
                      <a:pPr algn="l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792,54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823,45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855,57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Проект Бюджета поселения на 2023 год и на плановый период 2024 и 2025 годов  заложена сумма 375,53 тыс. руб. или 47,38 % </a:t>
                      </a:r>
                    </a:p>
                    <a:p>
                      <a:pPr algn="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448459"/>
                  </a:ext>
                </a:extLst>
              </a:tr>
              <a:tr h="827097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Здание гаража (13.01)</a:t>
                      </a:r>
                    </a:p>
                    <a:p>
                      <a:pPr algn="l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Проект Бюджета поселения на 2023 год и на плановый период 2024 и 2025 годов  заложена сумма 84,77 тыс. руб. или 100 %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897328"/>
                  </a:ext>
                </a:extLst>
              </a:tr>
              <a:tr h="831088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2 291,87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2 381,25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2 474,12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Проект Бюджета поселения на 2023 год и на плановый период 2024 и 2025 годов  заложена сумма 1 076,85  тыс. руб. или 46,99 % </a:t>
                      </a:r>
                    </a:p>
                    <a:p>
                      <a:pPr algn="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2847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720</TotalTime>
  <Words>1258</Words>
  <Application>Microsoft Office PowerPoint</Application>
  <PresentationFormat>Экран (4:3)</PresentationFormat>
  <Paragraphs>256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Calibri</vt:lpstr>
      <vt:lpstr>Times New Roman</vt:lpstr>
      <vt:lpstr>Trebuchet MS</vt:lpstr>
      <vt:lpstr>Wingdings</vt:lpstr>
      <vt:lpstr>Wingdings 2</vt:lpstr>
      <vt:lpstr>Wingdings 3</vt:lpstr>
      <vt:lpstr>Изящная</vt:lpstr>
      <vt:lpstr>                БЮДЖЕТ  для граждан  Степнинского сельского поселения   к проекту бюджета на 2023 год и на плановый период 2024 и 2025 годов</vt:lpstr>
      <vt:lpstr>СТепнинское селЬское поселение</vt:lpstr>
      <vt:lpstr>Презентация PowerPoint</vt:lpstr>
      <vt:lpstr>Этапы составления и утверждения бюджета поселения</vt:lpstr>
      <vt:lpstr>Степнинское сельское поселение</vt:lpstr>
      <vt:lpstr>Презентация PowerPoint</vt:lpstr>
      <vt:lpstr>Презентация PowerPoint</vt:lpstr>
      <vt:lpstr>Презентация PowerPoint</vt:lpstr>
      <vt:lpstr>Потребность теплоэнергии на год  (Расчет теплоснабжения) тыс.руб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 для граждан  Степнинского сельского поселения   к проекту бюджета на 2022 год и на плановый период 2023 и 2024 годов</dc:title>
  <dc:creator>Пользователь Windows</dc:creator>
  <cp:lastModifiedBy>Аверина</cp:lastModifiedBy>
  <cp:revision>78</cp:revision>
  <cp:lastPrinted>2022-11-23T09:05:59Z</cp:lastPrinted>
  <dcterms:created xsi:type="dcterms:W3CDTF">2021-12-15T14:46:22Z</dcterms:created>
  <dcterms:modified xsi:type="dcterms:W3CDTF">2022-11-23T09:48:05Z</dcterms:modified>
</cp:coreProperties>
</file>