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9" r:id="rId4"/>
    <p:sldId id="333" r:id="rId5"/>
    <p:sldId id="338" r:id="rId6"/>
    <p:sldId id="334" r:id="rId7"/>
    <p:sldId id="335" r:id="rId8"/>
    <p:sldId id="336" r:id="rId9"/>
    <p:sldId id="260" r:id="rId10"/>
    <p:sldId id="261" r:id="rId11"/>
    <p:sldId id="322" r:id="rId12"/>
    <p:sldId id="264" r:id="rId13"/>
    <p:sldId id="296" r:id="rId14"/>
    <p:sldId id="337" r:id="rId15"/>
    <p:sldId id="340" r:id="rId16"/>
    <p:sldId id="346" r:id="rId17"/>
    <p:sldId id="342" r:id="rId18"/>
    <p:sldId id="321" r:id="rId19"/>
    <p:sldId id="323" r:id="rId20"/>
    <p:sldId id="348" r:id="rId21"/>
    <p:sldId id="325" r:id="rId22"/>
    <p:sldId id="331" r:id="rId23"/>
    <p:sldId id="347" r:id="rId24"/>
    <p:sldId id="327" r:id="rId25"/>
  </p:sldIdLst>
  <p:sldSz cx="9144000" cy="6858000" type="screen4x3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rgbClr val="00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333399"/>
    <a:srgbClr val="FFFF00"/>
    <a:srgbClr val="99CCFF"/>
    <a:srgbClr val="006600"/>
    <a:srgbClr val="6600CC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73186490426345E-2"/>
          <c:y val="3.7156270267842892E-2"/>
          <c:w val="0.55658494565311767"/>
          <c:h val="0.6279104407656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0C226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7884.1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54A021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10065.9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972160"/>
        <c:axId val="138982144"/>
      </c:barChart>
      <c:catAx>
        <c:axId val="1389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82144"/>
        <c:crosses val="autoZero"/>
        <c:auto val="1"/>
        <c:lblAlgn val="ctr"/>
        <c:lblOffset val="100"/>
        <c:noMultiLvlLbl val="0"/>
      </c:catAx>
      <c:valAx>
        <c:axId val="138982144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72160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10887184633919952"/>
          <c:y val="0.75494716342835366"/>
          <c:w val="0.64872923021171403"/>
          <c:h val="0.24505283657164897"/>
        </c:manualLayout>
      </c:layout>
      <c:overlay val="0"/>
      <c:spPr>
        <a:noFill/>
        <a:ln w="254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  <a:ln w="25336">
              <a:noFill/>
            </a:ln>
          </c:spPr>
          <c:invertIfNegative val="0"/>
          <c:dLbls>
            <c:dLbl>
              <c:idx val="0"/>
              <c:layout>
                <c:manualLayout>
                  <c:x val="-3.8194003224060522E-17"/>
                  <c:y val="-6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500000000000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7948.5</c:v>
                </c:pt>
                <c:pt idx="1">
                  <c:v>12994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54A021"/>
            </a:solidFill>
            <a:ln w="25336">
              <a:noFill/>
            </a:ln>
          </c:spPr>
          <c:invertIfNegative val="0"/>
          <c:dLbls>
            <c:dLbl>
              <c:idx val="0"/>
              <c:layout>
                <c:manualLayout>
                  <c:x val="2.7083333333333438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166666666666904E-2"/>
                  <c:y val="-4.375000000000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7884.1</c:v>
                </c:pt>
                <c:pt idx="1">
                  <c:v>10065.9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88960"/>
        <c:axId val="139694848"/>
        <c:axId val="138948608"/>
      </c:bar3DChart>
      <c:catAx>
        <c:axId val="1396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3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94848"/>
        <c:crosses val="autoZero"/>
        <c:auto val="1"/>
        <c:lblAlgn val="ctr"/>
        <c:lblOffset val="100"/>
        <c:noMultiLvlLbl val="0"/>
      </c:catAx>
      <c:valAx>
        <c:axId val="139694848"/>
        <c:scaling>
          <c:orientation val="minMax"/>
        </c:scaling>
        <c:delete val="0"/>
        <c:axPos val="l"/>
        <c:majorGridlines>
          <c:spPr>
            <a:ln w="947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3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88960"/>
        <c:crosses val="autoZero"/>
        <c:crossBetween val="between"/>
      </c:valAx>
      <c:serAx>
        <c:axId val="1389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34">
            <a:noFill/>
          </a:ln>
        </c:spPr>
        <c:txPr>
          <a:bodyPr rot="0" vert="horz"/>
          <a:lstStyle/>
          <a:p>
            <a:pPr>
              <a:defRPr sz="1187" b="0" i="0" u="none" strike="noStrike" baseline="0">
                <a:solidFill>
                  <a:srgbClr val="333333"/>
                </a:solidFill>
                <a:latin typeface="Trebuchet MS"/>
                <a:ea typeface="Trebuchet MS"/>
                <a:cs typeface="Trebuchet MS"/>
              </a:defRPr>
            </a:pPr>
            <a:endParaRPr lang="ru-RU"/>
          </a:p>
        </c:txPr>
        <c:crossAx val="139694848"/>
        <c:crosses val="autoZero"/>
        <c:tickLblSkip val="1"/>
        <c:tickMarkSkip val="1"/>
      </c:ser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73186490426332E-2"/>
          <c:y val="3.7156270267842892E-2"/>
          <c:w val="0.55658494565311767"/>
          <c:h val="0.62791044076569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0C226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 на дизельное топливо</c:v>
                </c:pt>
              </c:strCache>
            </c:strRef>
          </c:tx>
          <c:spPr>
            <a:solidFill>
              <a:srgbClr val="54A021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1561.9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E6B91E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E76618"/>
            </a:solidFill>
            <a:ln w="25404">
              <a:noFill/>
            </a:ln>
          </c:spPr>
          <c:invertIfNegative val="0"/>
          <c:dLbls>
            <c:spPr>
              <a:noFill/>
              <a:ln w="254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03328"/>
        <c:axId val="139613312"/>
      </c:barChart>
      <c:catAx>
        <c:axId val="1396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13312"/>
        <c:crosses val="autoZero"/>
        <c:auto val="1"/>
        <c:lblAlgn val="ctr"/>
        <c:lblOffset val="100"/>
        <c:noMultiLvlLbl val="0"/>
      </c:catAx>
      <c:valAx>
        <c:axId val="139613312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03328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10887184633919952"/>
          <c:y val="0.75494716342835388"/>
          <c:w val="0.64872923021171447"/>
          <c:h val="0.24505283657164903"/>
        </c:manualLayout>
      </c:layout>
      <c:overlay val="0"/>
      <c:spPr>
        <a:noFill/>
        <a:ln w="254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10548829297252E-2"/>
          <c:y val="3.7101547858918407E-2"/>
          <c:w val="0.5636672587434538"/>
          <c:h val="0.49412813828720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90C226"/>
            </a:solidFill>
            <a:ln w="25340">
              <a:noFill/>
            </a:ln>
          </c:spPr>
          <c:invertIfNegative val="0"/>
          <c:dLbls>
            <c:spPr>
              <a:noFill/>
              <a:ln w="25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1969.8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54A021"/>
            </a:solidFill>
            <a:ln w="25340">
              <a:noFill/>
            </a:ln>
          </c:spPr>
          <c:invertIfNegative val="0"/>
          <c:dLbls>
            <c:spPr>
              <a:noFill/>
              <a:ln w="25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E6B91E"/>
            </a:solidFill>
            <a:ln w="25340">
              <a:noFill/>
            </a:ln>
          </c:spPr>
          <c:invertIfNegative val="0"/>
          <c:dLbls>
            <c:spPr>
              <a:noFill/>
              <a:ln w="25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79424"/>
        <c:axId val="138680960"/>
      </c:barChart>
      <c:catAx>
        <c:axId val="1386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80960"/>
        <c:crosses val="autoZero"/>
        <c:auto val="1"/>
        <c:lblAlgn val="ctr"/>
        <c:lblOffset val="100"/>
        <c:noMultiLvlLbl val="0"/>
      </c:catAx>
      <c:valAx>
        <c:axId val="138680960"/>
        <c:scaling>
          <c:orientation val="minMax"/>
        </c:scaling>
        <c:delete val="0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7942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5"/>
          <c:y val="0.67080225750795164"/>
          <c:w val="0.3151709601244333"/>
          <c:h val="0.24816931456870084"/>
        </c:manualLayout>
      </c:layout>
      <c:overlay val="0"/>
      <c:spPr>
        <a:noFill/>
        <a:ln w="25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69020669291334E-2"/>
          <c:y val="4.8095412955667924E-2"/>
          <c:w val="0.62754539862204761"/>
          <c:h val="0.77256095308660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0C226"/>
            </a:solidFill>
            <a:ln w="23679">
              <a:noFill/>
            </a:ln>
          </c:spPr>
          <c:invertIfNegative val="0"/>
          <c:dLbls>
            <c:spPr>
              <a:noFill/>
              <a:ln w="23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Структура безвозмездных поступлений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10065.9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54A021"/>
            </a:solidFill>
            <a:ln w="23679">
              <a:noFill/>
            </a:ln>
          </c:spPr>
          <c:invertIfNegative val="0"/>
          <c:dLbls>
            <c:spPr>
              <a:noFill/>
              <a:ln w="23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Структура безвозмездных поступлений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E6B91E"/>
            </a:solidFill>
            <a:ln w="23679">
              <a:noFill/>
            </a:ln>
          </c:spPr>
          <c:invertIfNegative val="0"/>
          <c:dLbls>
            <c:spPr>
              <a:noFill/>
              <a:ln w="23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Структура безвозмездных поступлений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14112"/>
        <c:axId val="138740480"/>
      </c:barChart>
      <c:catAx>
        <c:axId val="1387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86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1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40480"/>
        <c:crosses val="autoZero"/>
        <c:auto val="1"/>
        <c:lblAlgn val="ctr"/>
        <c:lblOffset val="100"/>
        <c:noMultiLvlLbl val="0"/>
      </c:catAx>
      <c:valAx>
        <c:axId val="138740480"/>
        <c:scaling>
          <c:orientation val="minMax"/>
        </c:scaling>
        <c:delete val="0"/>
        <c:axPos val="l"/>
        <c:majorGridlines>
          <c:spPr>
            <a:ln w="886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92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1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14112"/>
        <c:crosses val="autoZero"/>
        <c:crossBetween val="between"/>
      </c:valAx>
      <c:spPr>
        <a:noFill/>
        <a:ln w="23761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4736842105263226"/>
          <c:y val="0.88888888888888884"/>
          <c:w val="0.70350877192982453"/>
          <c:h val="0.1111111111111111"/>
        </c:manualLayout>
      </c:layout>
      <c:overlay val="0"/>
      <c:spPr>
        <a:noFill/>
        <a:ln w="2367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1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59416010498813"/>
          <c:y val="9.2397573580563861E-3"/>
          <c:w val="0.52286987175716859"/>
          <c:h val="0.70903183235433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7006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7006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27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850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6833,7тыс.руб.</c:v>
                </c:pt>
                <c:pt idx="1">
                  <c:v>Национальная безопасность и правоохранительная деятельность 45,8тыс.руб.</c:v>
                </c:pt>
                <c:pt idx="2">
                  <c:v>Национальная экономика 1390,6тыс.руб.</c:v>
                </c:pt>
                <c:pt idx="3">
                  <c:v>Культура, кинематография 5954,8 тыс.руб.</c:v>
                </c:pt>
                <c:pt idx="4">
                  <c:v>Социальная политика 374,0 тыс.руб.</c:v>
                </c:pt>
                <c:pt idx="5">
                  <c:v>Физическая культура и спорт 2482,7 тыс.руб.</c:v>
                </c:pt>
                <c:pt idx="6">
                  <c:v>Национальная оборона 418,7 тыс.руб.</c:v>
                </c:pt>
                <c:pt idx="7">
                  <c:v>Жилищно-коммунальное хозяйство 450,0 тыс.руб.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6833.7</c:v>
                </c:pt>
                <c:pt idx="1">
                  <c:v>45.8</c:v>
                </c:pt>
                <c:pt idx="2">
                  <c:v>1390.3</c:v>
                </c:pt>
                <c:pt idx="3">
                  <c:v>5954.8</c:v>
                </c:pt>
                <c:pt idx="4">
                  <c:v>374</c:v>
                </c:pt>
                <c:pt idx="5">
                  <c:v>2482.6999999999998</c:v>
                </c:pt>
                <c:pt idx="6">
                  <c:v>418.7</c:v>
                </c:pt>
                <c:pt idx="7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704">
          <a:noFill/>
        </a:ln>
      </c:spPr>
    </c:plotArea>
    <c:legend>
      <c:legendPos val="r"/>
      <c:layout>
        <c:manualLayout>
          <c:xMode val="edge"/>
          <c:yMode val="edge"/>
          <c:x val="0"/>
          <c:y val="0.43380281690141037"/>
          <c:w val="0.72481827622014794"/>
          <c:h val="0.4450704225352114"/>
        </c:manualLayout>
      </c:layout>
      <c:overlay val="0"/>
      <c:spPr>
        <a:noFill/>
        <a:ln w="227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71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0.64528</cdr:x>
      <cdr:y>0.75449</cdr:y>
    </cdr:from>
    <cdr:to>
      <cdr:x>0.79508</cdr:x>
      <cdr:y>0.97888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38736" y="30746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2421-1422-4C94-8A75-ED108A63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E690-588A-475E-A867-0AC9E6228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8F53-9D08-45ED-B3CE-F37C620D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A20E-E2FA-4802-B9FB-CFEBDF515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909E-326E-4B20-98EF-C54514BB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6DB9-9527-413A-972D-E3813E38F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EE05-42A2-4ADF-91FA-BC71CB453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0EE4-7746-4E3B-9FAF-3CDFAD5A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5E25-FD90-4B19-B59C-0ECE12AB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61F5-E115-41EB-B361-F1D16EB3B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A6A9-2412-44B0-9C59-8DFE4F97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A3D6-27EE-472E-B52C-5F3BD040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401B-1CE3-4F6A-9939-D529A9F3A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7FE5-8521-4BE0-9F93-FD439F13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2345-23FC-4E10-8A0C-CA5A470D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03F88A6-3D30-4BDD-BE90-FECB9C1BA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ru/3/34/Admin-map-stavropol-region.gif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fp=4&amp;img_url=http://www.donbass.ua/multimedia/images/news/240_180/2013/05/17/dolg.jpg&amp;iorient=&amp;icolor=&amp;p=4&amp;site=&amp;text=%D0%B1%D1%8E%D0%B4%D0%B6%D0%B5%D1%82&amp;pos=132&amp;isize=medium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fp=0&amp;img_url=http://wap.mplaza.ru/parser/images/54d996394a1f46cb677a700337e5f47b.jpg&amp;iorient=&amp;icolor=&amp;site=&amp;text=%D0%B1%D1%8E%D0%B4%D0%B6%D0%B5%D1%82&amp;recent=&amp;type=&amp;isize=medium&amp;pos=4&amp;rpt=simage&amp;itype=&amp;noj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fp=6&amp;img_url=http://m4.licdn.com/media/p/3/000/09e/0e4/1780ee4.jpg&amp;iorient=&amp;icolor=&amp;p=6&amp;site=&amp;text=%D0%B1%D1%8E%D0%B4%D0%B6%D0%B5%D1%82&amp;pos=201&amp;isize=medium&amp;type=&amp;recent=&amp;rpt=simage&amp;itype=&amp;nojs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3&amp;img_url=http://www.kurort.ru/treatment/services/enter/images/lebfiz-2-320.jpg&amp;iorient=&amp;ih=&amp;icolor=&amp;p=3&amp;site=&amp;text=%D1%84%D0%B8%D0%B7%D0%B8%D1%87%D0%B5%D1%81%D0%BA%D0%B0%D1%8F%20%D0%BA%D1%83%D0%BB%D1%8C%D1%82%D1%83%D1%80%D0%B0%20%D0%B8%20%D1%81%D0%BF%D0%BE%D1%80%D1%82%20%D0%B2%20%D0%B3%D0%BE%D1%80%D0%BE%D0%B4%D0%B5%20%D0%BC%D0%B8%D0%BD%D0%B5%D1%80%D0%B0%D0%BB%D1%8C%D0%BD%D1%8B%D0%B5%20%D0%B2%D0%BE%D0%B4%D1%8B&amp;iw=&amp;wp=&amp;pos=114&amp;recent=&amp;type=&amp;isize=&amp;rpt=simage&amp;itype=&amp;nojs=1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fp=2&amp;img_url=http://a0.twimg.com/profile_images/1773127250/People_Children_Beautiful_Baby___Children_012812__reasonably_small.jpg&amp;iorient=&amp;ih=&amp;icolor=&amp;p=2&amp;site=&amp;text=%D1%81%D0%BE%D1%86%D0%B8%D0%B0%D0%BB%D1%8C%D0%BD%D1%8B%D0%B5%20%D0%B2%D1%8B%D0%BF%D0%BB%D0%B0%D1%82%D1%8B&amp;iw=&amp;wp=&amp;pos=84&amp;recent=&amp;type=&amp;isize=&amp;rpt=simage&amp;itype=&amp;nojs=1" TargetMode="External"/><Relationship Id="rId2" Type="http://schemas.openxmlformats.org/officeDocument/2006/relationships/hyperlink" Target="http://images.yandex.ru/yandsearch?fp=1&amp;img_url=http://common.regnum.ru/pictures/news/2012-11/byudzhet.jpg&amp;iorient=&amp;ih=&amp;icolor=&amp;p=1&amp;site=&amp;text=%D0%B1%D1%8E%D0%B4%D0%B6%D0%B5%D1%82&amp;iw=&amp;wp=&amp;pos=35&amp;recent=&amp;type=&amp;isize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fp=0&amp;img_url=http://rostov-today.ru/news_files/image_pict/11103.jpg&amp;iorient=&amp;ih=&amp;icolor=&amp;site=&amp;text=%D0%BC%D0%B5%D1%80%D0%BE%D0%BF%D1%80%D0%B8%D1%8F%D1%82%D0%B8%D1%8F%20%D0%BA%D1%83%D0%BB%D1%8C%D1%82%D1%83%D1%80%D1%8B%20%D0%B2%20%D0%B3%D0%BE%D1%80%D0%BE%D0%B4%D0%B5%20%D0%BC%D0%B8%D0%BD%D0%B5%D1%80%D0%B0%D0%BB%D1%8C%D0%BD%D1%8B%D0%B5%20%D0%B2%D0%BE%D0%B4%D1%8B&amp;iw=&amp;wp=&amp;pos=18&amp;recent=&amp;type=&amp;isize=&amp;rpt=simage&amp;itype=&amp;nojs=1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images.yandex.ru/yandsearch?fp=3&amp;img_url=http://img.stapravda.ru/i/sq80/p15853.jpg&amp;iorient=&amp;ih=&amp;icolor=&amp;p=3&amp;site=&amp;text=%D1%81%D0%BF%D0%BE%D1%80%D1%82%D0%B8%D0%B2%D0%BD%D1%8B%D0%B5%20%D1%81%D0%BE%D1%80%D0%B5%D0%B2%D0%BD%D0%BE%D0%B2%D0%B0%D0%BD%D0%B8%D1%8F%20%D0%B2%20%D0%B3%D0%BE%D1%80%D0%BE%D0%B4%D0%B5%20%D0%BC%D0%B8%D0%BD%D0%B5%D1%80%D0%B0%D0%BB%D1%8C%D0%BD%D1%8B%D0%B5%20%D0%B2%D0%BE%D0%B4%D1%8B&amp;iw=&amp;wp=&amp;pos=109&amp;recent=&amp;type=&amp;isize=&amp;rpt=simage&amp;itype=&amp;nojs=1" TargetMode="External"/><Relationship Id="rId4" Type="http://schemas.openxmlformats.org/officeDocument/2006/relationships/hyperlink" Target="http://images.yandex.ru/yandsearch?fp=2&amp;img_url=http://www.allwomens.ru/uploads/posts/2013-07/thumbs/1372850520_-shkolnyh-ocenok.jpg&amp;iorient=&amp;ih=&amp;icolor=&amp;p=2&amp;site=&amp;text=%D0%BE%D0%B1%D1%80%D0%B0%D0%B7%D0%BE%D0%B2%D0%B0%D0%BD%D0%B8%D0%B5&amp;iw=&amp;wp=&amp;pos=81&amp;recent=&amp;type=&amp;isize=&amp;rpt=simage&amp;itype=&amp;nojs=1" TargetMode="Externa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litariorg.ucoz.ru/_pu/53/9178693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Rectangle 48"/>
          <p:cNvSpPr>
            <a:spLocks noGrp="1" noRot="1" noChangeArrowheads="1"/>
          </p:cNvSpPr>
          <p:nvPr>
            <p:ph sz="half" idx="1"/>
          </p:nvPr>
        </p:nvSpPr>
        <p:spPr>
          <a:xfrm>
            <a:off x="271463" y="4116388"/>
            <a:ext cx="8540750" cy="2135187"/>
          </a:xfrm>
        </p:spPr>
        <p:txBody>
          <a:bodyPr anchor="ctr"/>
          <a:lstStyle/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к проекту бюджета на 2024 год и плановый период 2025-2026г.г.</a:t>
            </a:r>
          </a:p>
        </p:txBody>
      </p:sp>
      <p:sp>
        <p:nvSpPr>
          <p:cNvPr id="14338" name="Rectangle 2"/>
          <p:cNvSpPr>
            <a:spLocks noRot="1" noChangeArrowheads="1"/>
          </p:cNvSpPr>
          <p:nvPr/>
        </p:nvSpPr>
        <p:spPr bwMode="auto">
          <a:xfrm>
            <a:off x="301625" y="685800"/>
            <a:ext cx="8510588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sz="50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БЮДЖЕТ ДЛЯ ГРАЖДАН</a:t>
            </a:r>
            <a:endParaRPr lang="ru-RU" sz="5000" kern="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71463" y="1981201"/>
            <a:ext cx="8540750" cy="2135187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Москаленского</a:t>
            </a:r>
            <a:r>
              <a:rPr lang="ru-RU" b="1" dirty="0" smtClean="0">
                <a:solidFill>
                  <a:srgbClr val="000066"/>
                </a:solidFill>
              </a:rPr>
              <a:t> сельского поселения Марьяновского муниципального района Омской области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8575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Какие бывают бюджеты?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53381"/>
            <a:ext cx="2251075" cy="172243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1531938"/>
            <a:ext cx="2192338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73463"/>
            <a:ext cx="25669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425" y="3744913"/>
            <a:ext cx="24161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0" y="6921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708275" y="1933575"/>
            <a:ext cx="39179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dirty="0">
                <a:solidFill>
                  <a:srgbClr val="6600CC"/>
                </a:solidFill>
                <a:effectLst/>
                <a:latin typeface="Times New Roman" pitchFamily="18" charset="0"/>
              </a:rPr>
              <a:t>Бюджеты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dirty="0">
                <a:solidFill>
                  <a:srgbClr val="6600CC"/>
                </a:solidFill>
                <a:effectLst/>
                <a:latin typeface="Times New Roman" pitchFamily="18" charset="0"/>
              </a:rPr>
              <a:t>    публично-правовых образований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>
            <a:off x="4668838" y="765175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661988" y="908050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Бюджет семьи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6491288" y="908050"/>
            <a:ext cx="26527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Бюджет</a:t>
            </a:r>
            <a:r>
              <a:rPr lang="ru-RU" sz="180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организаций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193675" y="5302250"/>
            <a:ext cx="28860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Российской Федерации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400">
                <a:solidFill>
                  <a:srgbClr val="6600CC"/>
                </a:solidFill>
                <a:effectLst/>
                <a:latin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3276600" y="5348288"/>
            <a:ext cx="3159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субъектов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Российской Федерации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400">
                <a:solidFill>
                  <a:srgbClr val="6600CC"/>
                </a:solidFill>
                <a:effectLst/>
                <a:latin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6278563" y="5453063"/>
            <a:ext cx="27289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муниципальных</a:t>
            </a:r>
            <a:r>
              <a:rPr lang="ru-RU" sz="180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lang="ru-RU" sz="1800">
                <a:solidFill>
                  <a:srgbClr val="6600CC"/>
                </a:solidFill>
                <a:effectLst/>
                <a:latin typeface="Times New Roman" pitchFamily="18" charset="0"/>
              </a:rPr>
              <a:t>образований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400">
                <a:solidFill>
                  <a:srgbClr val="6600CC"/>
                </a:solidFill>
                <a:effectLst/>
                <a:latin typeface="Times New Roman" pitchFamily="18" charset="0"/>
              </a:rPr>
              <a:t>(местные бюджеты)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2708275" y="868363"/>
            <a:ext cx="769938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4648200" y="2808288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5495925" y="817563"/>
            <a:ext cx="782638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 flipH="1">
            <a:off x="3087688" y="2781300"/>
            <a:ext cx="781050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5710238" y="2854325"/>
            <a:ext cx="781050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995613" y="2514600"/>
            <a:ext cx="3440112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7309" name="Picture 29" descr="Admin-map-stavropol-reg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6225" y="3744913"/>
            <a:ext cx="2185988" cy="1708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термины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Доходы бюджета 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бюджета –выплачиваемые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Сбалансированность бюджетов –состояние бюджетов, при котором доходы и расходы уравновешены или равны друг другу.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Дефицит бюджета – превышение расходов бюджета над его доходами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Профицит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бюджета – превышение доходов бюджета над его расходами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i?id=427689007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3352800"/>
            <a:ext cx="2212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6" descr="i?id=49789293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063" y="3352800"/>
            <a:ext cx="23955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8" descr="i?id=204298891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352800"/>
            <a:ext cx="4081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Основы составления проекта бюджета</a:t>
            </a: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2514600" y="1676400"/>
            <a:ext cx="1871663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Arial" charset="0"/>
              </a:rPr>
              <a:t>Прогноз социально-экономического развития</a:t>
            </a: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4724400" y="1676400"/>
            <a:ext cx="1871663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Arial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7119938" y="1676400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Arial" charset="0"/>
              </a:rPr>
              <a:t>Муниципальные программы</a:t>
            </a:r>
          </a:p>
        </p:txBody>
      </p:sp>
      <p:sp>
        <p:nvSpPr>
          <p:cNvPr id="102410" name="AutoShape 10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1905000" cy="2519363"/>
          </a:xfrm>
          <a:prstGeom prst="downArrowCallout">
            <a:avLst>
              <a:gd name="adj1" fmla="val 25000"/>
              <a:gd name="adj2" fmla="val 25000"/>
              <a:gd name="adj3" fmla="val 22042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sz="1400" dirty="0" smtClean="0"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sz="1400" dirty="0" smtClean="0"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  <a:t>       Бюджетное послание Президента Российской Федерации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01625" y="4195763"/>
            <a:ext cx="8510588" cy="4667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sz="2400" dirty="0">
                <a:solidFill>
                  <a:srgbClr val="006600"/>
                </a:solidFill>
                <a:effectLst/>
                <a:latin typeface="Times New Roman" pitchFamily="18" charset="0"/>
                <a:cs typeface="Arial" charset="0"/>
              </a:rPr>
              <a:t>Составление проекта бюджета </a:t>
            </a:r>
            <a:r>
              <a:rPr lang="ru-RU" sz="2400" dirty="0" smtClean="0">
                <a:solidFill>
                  <a:srgbClr val="006600"/>
                </a:solidFill>
                <a:effectLst/>
                <a:latin typeface="Times New Roman" pitchFamily="18" charset="0"/>
                <a:cs typeface="Arial" charset="0"/>
              </a:rPr>
              <a:t>поселения</a:t>
            </a:r>
            <a:endParaRPr lang="ru-RU" sz="2400" dirty="0">
              <a:solidFill>
                <a:srgbClr val="006600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i?id=127277960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65313"/>
            <a:ext cx="2209800" cy="1633537"/>
          </a:xfrm>
          <a:prstGeom prst="rect">
            <a:avLst/>
          </a:prstGeom>
          <a:noFill/>
        </p:spPr>
      </p:pic>
      <p:sp>
        <p:nvSpPr>
          <p:cNvPr id="144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10588" cy="457200"/>
          </a:xfrm>
          <a:noFill/>
          <a:ln/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333399"/>
                </a:solidFill>
              </a:rPr>
              <a:t>Гражданин, его участие в бюджетном процессе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57200" y="4343400"/>
            <a:ext cx="80057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500">
                <a:solidFill>
                  <a:schemeClr val="tx2"/>
                </a:solidFill>
                <a:effectLst/>
                <a:latin typeface="Times New Roman" pitchFamily="18" charset="0"/>
              </a:rPr>
              <a:t/>
            </a:r>
            <a:br>
              <a:rPr lang="ru-RU" sz="150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  <a:t>Получает социальные гарантии – расходная часть бюджета (образование,</a:t>
            </a:r>
            <a:b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  <a:t>ЖКХ, культура, физическая культура и спорт, социальные льготы и другие</a:t>
            </a:r>
            <a:b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  <a:t>направления социальных гарантий населению)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947863" y="1865313"/>
            <a:ext cx="5248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  <a:t>Помогает формировать доходную часть бюджета</a:t>
            </a:r>
            <a:br>
              <a:rPr lang="ru-RU" sz="1500" i="1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endParaRPr lang="ru-RU" sz="1500" i="1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2415843" y="811025"/>
            <a:ext cx="4491063" cy="104506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0000F9"/>
                </a:solidFill>
                <a:effectLst/>
                <a:latin typeface="Times New Roman" pitchFamily="18" charset="0"/>
              </a:rPr>
              <a:t>ГРАЖДАНИН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0000F9"/>
                </a:solidFill>
                <a:effectLst/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415843" y="3511362"/>
            <a:ext cx="4491063" cy="104506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0000F9"/>
                </a:solidFill>
                <a:effectLst/>
                <a:latin typeface="Times New Roman" pitchFamily="18" charset="0"/>
              </a:rPr>
              <a:t>ГРАЖДАНИН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0000F9"/>
                </a:solidFill>
                <a:effectLst/>
                <a:latin typeface="Times New Roman" pitchFamily="18" charset="0"/>
              </a:rPr>
              <a:t>Как получатель социальных гарантий</a:t>
            </a:r>
          </a:p>
        </p:txBody>
      </p:sp>
      <p:pic>
        <p:nvPicPr>
          <p:cNvPr id="56337" name="Picture 17" descr="i?id=40363630-6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50"/>
            <a:ext cx="2009775" cy="1428750"/>
          </a:xfrm>
          <a:prstGeom prst="rect">
            <a:avLst/>
          </a:prstGeom>
          <a:noFill/>
        </p:spPr>
      </p:pic>
      <p:pic>
        <p:nvPicPr>
          <p:cNvPr id="56339" name="Picture 19" descr="i?id=197976455-3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9775" y="5429250"/>
            <a:ext cx="2143125" cy="1428750"/>
          </a:xfrm>
          <a:prstGeom prst="rect">
            <a:avLst/>
          </a:prstGeom>
          <a:noFill/>
        </p:spPr>
      </p:pic>
      <p:pic>
        <p:nvPicPr>
          <p:cNvPr id="56341" name="Picture 21" descr="i?id=110925011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2900" y="5429250"/>
            <a:ext cx="1790700" cy="1428750"/>
          </a:xfrm>
          <a:prstGeom prst="rect">
            <a:avLst/>
          </a:prstGeom>
          <a:noFill/>
        </p:spPr>
      </p:pic>
      <p:pic>
        <p:nvPicPr>
          <p:cNvPr id="56343" name="Picture 23" descr="i?id=97260340-5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5429250"/>
            <a:ext cx="1676400" cy="1428750"/>
          </a:xfrm>
          <a:prstGeom prst="rect">
            <a:avLst/>
          </a:prstGeom>
          <a:noFill/>
        </p:spPr>
      </p:pic>
      <p:pic>
        <p:nvPicPr>
          <p:cNvPr id="56345" name="Picture 25" descr="i?id=183664062-44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6138" y="5429250"/>
            <a:ext cx="1947862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219199"/>
          </a:xfrm>
        </p:spPr>
        <p:txBody>
          <a:bodyPr/>
          <a:lstStyle/>
          <a:p>
            <a:pPr indent="396000" algn="just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Москаленского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Марьяновского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муниципального района Омской области на 2024 год и на плановый период 2025 и 2026 годов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5181600"/>
          </a:xfrm>
        </p:spPr>
        <p:txBody>
          <a:bodyPr/>
          <a:lstStyle/>
          <a:p>
            <a:pPr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бюджетного процесса: </a:t>
            </a: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• Составление проектов бюджета </a:t>
            </a: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• Утверждение проекта бюджет </a:t>
            </a: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• Исполнение бюджета </a:t>
            </a: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• Формирование отчетности об исполнении бюджета </a:t>
            </a:r>
          </a:p>
          <a:p>
            <a:endParaRPr lang="ru-RU" sz="2000" dirty="0" smtClean="0"/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Сроки составления проекта бюджета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Москаленского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Марьяновского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муниципального района Омской области ежегодно устанавливаются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распоряженим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Главы Администрации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Москаленского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сельского поселения. На 2024 – 2026 год они установлены распоряжением Главы Администрации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Москаленского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Марьяновского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муниципального района Омской области от 26.06.2023 № 29 «О Сроках составления проекта бюджета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Москаленского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сельского поселения на 2024-2026 годы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Структура  доходов бюджета на 2024 год (тыс. руб.</a:t>
            </a:r>
            <a:r>
              <a:rPr lang="ru-RU" altLang="ru-RU" sz="1800" dirty="0" smtClean="0">
                <a:solidFill>
                  <a:srgbClr val="660033"/>
                </a:solidFill>
                <a:effectLst/>
              </a:rPr>
              <a:t>)</a:t>
            </a:r>
            <a:br>
              <a:rPr lang="ru-RU" altLang="ru-RU" sz="1800" dirty="0" smtClean="0">
                <a:solidFill>
                  <a:srgbClr val="660033"/>
                </a:solidFill>
                <a:effectLst/>
              </a:rPr>
            </a:br>
            <a:r>
              <a:rPr lang="ru-RU" altLang="ru-RU" sz="1800" dirty="0" smtClean="0">
                <a:solidFill>
                  <a:srgbClr val="660033"/>
                </a:solidFill>
                <a:effectLst/>
              </a:rPr>
              <a:t/>
            </a:r>
            <a:br>
              <a:rPr lang="ru-RU" altLang="ru-RU" sz="1800" dirty="0" smtClean="0">
                <a:solidFill>
                  <a:srgbClr val="660033"/>
                </a:solidFill>
                <a:effectLst/>
              </a:rPr>
            </a:br>
            <a:r>
              <a:rPr lang="ru-RU" altLang="ru-RU" sz="1800" dirty="0" smtClean="0">
                <a:solidFill>
                  <a:srgbClr val="660033"/>
                </a:solidFill>
                <a:effectLst/>
              </a:rPr>
              <a:t>Доходы на 2024 год всего 17 950,0тыс.руб.</a:t>
            </a:r>
            <a:endParaRPr lang="ru-RU" sz="1800" dirty="0">
              <a:solidFill>
                <a:srgbClr val="660033"/>
              </a:solidFill>
              <a:effectLst/>
            </a:endParaRPr>
          </a:p>
        </p:txBody>
      </p:sp>
      <p:graphicFrame>
        <p:nvGraphicFramePr>
          <p:cNvPr id="5" name="Диаграмма 3"/>
          <p:cNvGraphicFramePr>
            <a:graphicFrameLocks noGrp="1"/>
          </p:cNvGraphicFramePr>
          <p:nvPr>
            <p:ph sz="quarter" idx="1"/>
          </p:nvPr>
        </p:nvGraphicFramePr>
        <p:xfrm>
          <a:off x="1475656" y="2636912"/>
          <a:ext cx="6103938" cy="349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7528560" cy="914400"/>
          </a:xfrm>
        </p:spPr>
        <p:txBody>
          <a:bodyPr>
            <a:normAutofit/>
          </a:bodyPr>
          <a:lstStyle/>
          <a:p>
            <a:r>
              <a:rPr lang="ru-RU" altLang="ru-RU" sz="1800" dirty="0" smtClean="0">
                <a:solidFill>
                  <a:srgbClr val="000000"/>
                </a:solidFill>
              </a:rPr>
              <a:t>Динамика роста доходов бюджета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Москаленского</a:t>
            </a:r>
            <a:r>
              <a:rPr lang="ru-RU" altLang="ru-RU" sz="1800" dirty="0" smtClean="0">
                <a:solidFill>
                  <a:srgbClr val="000000"/>
                </a:solidFill>
              </a:rPr>
              <a:t> сельского поселения на 2024год ( тыс.руб.)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8600"/>
            <a:ext cx="8183880" cy="5410200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Структура   поступления налоговых доходов на 2024 год (тыс. руб.</a:t>
            </a:r>
            <a:r>
              <a:rPr lang="ru-RU" altLang="ru-RU" sz="1800" dirty="0" smtClean="0">
                <a:solidFill>
                  <a:srgbClr val="660033"/>
                </a:solidFill>
              </a:rPr>
              <a:t>)</a:t>
            </a:r>
            <a:endParaRPr lang="ru-RU" sz="1800" dirty="0">
              <a:solidFill>
                <a:srgbClr val="660033"/>
              </a:solidFill>
            </a:endParaRPr>
          </a:p>
        </p:txBody>
      </p:sp>
      <p:graphicFrame>
        <p:nvGraphicFramePr>
          <p:cNvPr id="5" name="Диаграмма 3"/>
          <p:cNvGraphicFramePr>
            <a:graphicFrameLocks noGrp="1"/>
          </p:cNvGraphicFramePr>
          <p:nvPr>
            <p:ph sz="quarter" idx="1"/>
          </p:nvPr>
        </p:nvGraphicFramePr>
        <p:xfrm>
          <a:off x="1475656" y="2636912"/>
          <a:ext cx="6103938" cy="349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Структура поступления неналоговых доходов на 2024г. (тыс. руб.)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Диаграмма 3"/>
          <p:cNvGraphicFramePr>
            <a:graphicFrameLocks noGrp="1"/>
          </p:cNvGraphicFramePr>
          <p:nvPr>
            <p:ph sz="quarter" idx="1"/>
          </p:nvPr>
        </p:nvGraphicFramePr>
        <p:xfrm>
          <a:off x="1547664" y="1268760"/>
          <a:ext cx="6103938" cy="407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800" b="1" cap="all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ru-RU" sz="1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ПОСТУПЛЕНИЙ на 2024 год (тыс. руб.)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sz="quarter" idx="1"/>
          </p:nvPr>
        </p:nvGraphicFramePr>
        <p:xfrm>
          <a:off x="508000" y="2307069"/>
          <a:ext cx="8128000" cy="276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1463" y="228600"/>
            <a:ext cx="8540750" cy="4575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1000" b="1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9600" y="908243"/>
            <a:ext cx="8202613" cy="43888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Москаленское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сельское поселение  образовано в 1934 году.  Площадь Москаленского сельского поселения составляет – 0,39 тыс. кв. км, или 23,3% от территории Марьяновского муниципального района.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Сельское поселение включает 8 сельских населённых пунктов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п.Москаленский, д.Победа, д.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Нейдорф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Отрадное, д.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Лесногорской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Дачное, д. Лесопитомник, а. Домбай. Удаленность административного центра от районного центра – 40 км.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транспортного сообщения: железная дорога, автобусы, легковые автомобили. Расстояние от ближайшей железнодорожной станции до административного центра – 8 км. </a:t>
            </a:r>
          </a:p>
          <a:p>
            <a:pPr algn="just"/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Общая площадь земельных ресурсов составляет 38,6 тыс. га, из них 31,3 тыс.га – сельскохозяйственные угодья. </a:t>
            </a:r>
          </a:p>
          <a:p>
            <a:pPr algn="just"/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Протяженность дорог  составляет 110 км, из них дорог с твердым покрытием – 50 %.</a:t>
            </a:r>
          </a:p>
          <a:p>
            <a:pPr algn="just"/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Численность населения  на  1 января 2023года – 3926 человек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Расходы</a:t>
            </a:r>
            <a:r>
              <a:rPr lang="ru-RU" dirty="0" smtClean="0"/>
              <a:t>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5410200"/>
          </a:xfrm>
        </p:spPr>
        <p:txBody>
          <a:bodyPr/>
          <a:lstStyle/>
          <a:p>
            <a:pPr indent="0" algn="just">
              <a:buNone/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расходов бюджетов всех уровней должно базироваться на единых методологических основах, нормативах минимальной бюджетной обеспеченности, финансовых затрат на оказание государственных услуг, устанавливаемых Правительством </a:t>
            </a:r>
          </a:p>
          <a:p>
            <a:pPr algn="just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Статья 66. БК РФ Составные части расходов бюджетов 1. Расходы бюджетов в зависимости от их экономического содержания делятся на текущие расходы и капитальные расходы. 2. Группировка расходов бюджетов на текущие и капитальные устанавливается экономической классификацией расходов бюджетов Российской Федерации. </a:t>
            </a:r>
          </a:p>
          <a:p>
            <a:pPr algn="just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Статья 67. Капитальные расходы бюджетов Капитальные расходы бюджетов - часть расходов бюджетов, обеспечивающая инновационную и инвестиционную деятельность, включающая статьи расходов, предназначенные для инвестиций в действующие или вновь создаваемые юридические лица в соответствии с утвержденной инвестиционной программой, средства, предоставляемые в качестве бюджетных кредитов на инвестиционные цели юридическим лицам, расходы на проведение капитального (восстановительного) ремонта и иные расходы, связанные с расширенным воспроизводством, расходы, при осуществлении которых создается или увеличивается имущество, находящееся в собственности соответственно Российской Федерации, субъектов Российской Федерации, муниципальных образований, другие расходы бюджета, включенные в капитальные расходы бюджета в соответствии с экономической классификацией расходов бюджетов Российской Федерации.</a:t>
            </a:r>
          </a:p>
          <a:p>
            <a:pPr algn="just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Статья 68. Текущие расходы бюджетов Текущие расходы бюджетов - часть расходов бюджетов, обеспечивающая текущее функционирование органов государственной власти, органов местного самоуправления, бюджетных учреждений, оказание государственной поддержки другим бюджетам и отдельным отраслям экономики в форме дотаций, субсидий и субвенций на текущее функционирование, а также другие расходы бюджетов, не включенные в капитальные расходы в соответствии с бюджетной классификацией Российской Федерации. 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структура расходов бюджета  на 2024 год (тыс.руб.)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Диаграмма 8"/>
          <p:cNvGraphicFramePr>
            <a:graphicFrameLocks noGrp="1"/>
          </p:cNvGraphicFramePr>
          <p:nvPr>
            <p:ph sz="quarter" idx="1"/>
          </p:nvPr>
        </p:nvGraphicFramePr>
        <p:xfrm>
          <a:off x="1292830" y="1270000"/>
          <a:ext cx="6558339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66856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Распределение бюджетных ассигнований бюджета поселения по разделам и подразделам на 2024 год и на плановый период 2025 и 2026 годов</a:t>
            </a:r>
            <a:r>
              <a:rPr lang="ru-RU" altLang="ru-RU" dirty="0" smtClean="0">
                <a:solidFill>
                  <a:srgbClr val="660033"/>
                </a:solidFill>
              </a:rPr>
              <a:t/>
            </a:r>
            <a:br>
              <a:rPr lang="ru-RU" altLang="ru-RU" dirty="0" smtClean="0">
                <a:solidFill>
                  <a:srgbClr val="660033"/>
                </a:solidFill>
              </a:rPr>
            </a:b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447801"/>
            <a:ext cx="7924800" cy="4190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ухгалтерия\Pictures\2024-06-06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3676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Бухгалтерия\Pictures\2024-06-06\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91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Распределение по (муниципальным программам  на 2024 год и на плановый период 2025 и 2026 годов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54164"/>
            <a:ext cx="8540750" cy="30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Бюджетная система Российской Федерации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>
              <a:solidFill>
                <a:srgbClr val="6600FF"/>
              </a:solidFill>
            </a:endParaRP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85800"/>
            <a:ext cx="8540749" cy="1676400"/>
          </a:xfrm>
        </p:spPr>
        <p:txBody>
          <a:bodyPr/>
          <a:lstStyle/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Бюджетная система РФ –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 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>
              <a:solidFill>
                <a:srgbClr val="99CCFF"/>
              </a:solidFill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09959"/>
            <a:ext cx="6172200" cy="40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274320"/>
            <a:ext cx="8540750" cy="8869680"/>
          </a:xfrm>
        </p:spPr>
        <p:txBody>
          <a:bodyPr/>
          <a:lstStyle/>
          <a:p>
            <a:pPr indent="0" algn="just">
              <a:buNone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российском законодательстве —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Иными словами, Бюджетный процесс — это составление, рассмотрение, утверждение и исполнение всех видов государственного бюджета. </a:t>
            </a:r>
          </a:p>
          <a:p>
            <a:pPr algn="just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Финансовый орган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это орган местной администрации, осуществляющий составление и организацию исполнения местного бюджета.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распорядитель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бюджетных средств (ГРБС)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подведомственными распорядителями и получателями бюджетных средств.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– Поступающие от населения, организаций, учреждений в бюджет денежные средства в виде: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Налогов </a:t>
            </a:r>
          </a:p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Неналоговых поступлений (пошлины, доходы от продажи имущества, штрафы 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Безвозмездных поступлений </a:t>
            </a:r>
          </a:p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Доходов от иной, приносящей доход деятельности 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- денежные средства, направляемые на финансовое обеспечение задач и функций нашего района.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– это документ муниципального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625" y="1"/>
            <a:ext cx="8510588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"/>
            <a:ext cx="8385175" cy="761999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Государственный (муниципальный) долг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–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Инициативное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(ИБ) – общее название, используемое для обозначения совокупности практик вовлечения граждан в бюджетный процесс в Российской Федерации, объединенных идеологией гражданского участия, а также сфера государственного и муниципального регулирования участия населения в определении и выборе проектов, финансируемых за счет средств соответствующих бюджетов и последующем контроле за реализацией отобранных проектов со стороны граждан. </a:t>
            </a:r>
          </a:p>
          <a:p>
            <a:pPr algn="just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Национальные проекты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— новые национальные проекты федерального масштаба, принятые в России в 2018 году, и разработанные по трём направлениям: «Человеческий капитал», «Комфортная среда для жизни» и «Экономический рост». 7 мая 2018 года президент России В. Путин подписал указ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274320"/>
            <a:ext cx="8540750" cy="9479280"/>
          </a:xfrm>
        </p:spPr>
        <p:txBody>
          <a:bodyPr/>
          <a:lstStyle/>
          <a:p>
            <a:pPr indent="0"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обеспечивающий достижение целей, целевых и дополнительных показателей, выполнение задач национального проекта и (или) достижение иных целей и показателей, выполнение иных задач по поручению и (или) указанию Президента РФ, поручению Председателя Правительства РФ, Правительства РФ, решению Совета, президиума Совета, поручению куратора соответствующего национального проекта.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обеспечивающий достижение целей, показателей и результатов федерального проекта, мероприятия которого относятся к законодательно установленным полномочиям субъекта Федерации, а также к вопросам местного значения муниципальных образований, расположенных на территории этого субъекта Федерации.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228599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Понятие бюджета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1624" y="914400"/>
            <a:ext cx="8510589" cy="5184775"/>
          </a:xfrm>
        </p:spPr>
        <p:txBody>
          <a:bodyPr/>
          <a:lstStyle/>
          <a:p>
            <a:pPr indent="0" algn="just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— это упрощенная версия бюджета, облегчающая гражданам его понимание, объясняющая планы и действия администрации муниципального образования во время бюджетного года. Для того, чтобы любой житель района мог узнать на что расходуются бюджетные деньги (а по сути деньги налогоплательщиков) и какие у муниципального образования есть источники дохода. Аналогичные бюджеты разрабатываются на уровне региона и страны </a:t>
            </a:r>
          </a:p>
          <a:p>
            <a:pPr indent="0" algn="just">
              <a:buNone/>
            </a:pP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917869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ЧТО ТАКОЕ БЮДЖЕТ ?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  <a:effectLst/>
                <a:latin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– ЭТО ПЛАН ДОХОДОВ И РАСХОДОВ НА ОПРЕДЕЛЕННЫЙ ПЕРИОД</a:t>
            </a:r>
            <a:endParaRPr lang="ru-RU" sz="2000" dirty="0" smtClean="0"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14775"/>
            <a:ext cx="297497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  <a:bevelB w="101600" prst="riblet"/>
          </a:sp3d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6099175"/>
            <a:ext cx="9144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ru-RU">
                <a:solidFill>
                  <a:schemeClr val="tx1"/>
                </a:solidFill>
                <a:effectLst/>
                <a:latin typeface="Arial Black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971800" y="1905000"/>
            <a:ext cx="5870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</a:rPr>
              <a:t>БЮДЖЕТ</a:t>
            </a:r>
            <a:r>
              <a:rPr lang="ru-RU" sz="1700" dirty="0">
                <a:solidFill>
                  <a:srgbClr val="FFFF00"/>
                </a:solidFill>
                <a:effectLst/>
                <a:latin typeface="Times New Roman" pitchFamily="18" charset="0"/>
              </a:rPr>
              <a:t> -</a:t>
            </a:r>
            <a:r>
              <a:rPr lang="ru-RU" sz="1400" dirty="0">
                <a:solidFill>
                  <a:srgbClr val="FFFF00"/>
                </a:solidFill>
                <a:effectLst/>
                <a:latin typeface="Times New Roman" pitchFamily="18" charset="0"/>
              </a:rPr>
              <a:t> </a:t>
            </a:r>
            <a:r>
              <a:rPr lang="ru-RU" sz="1700" dirty="0">
                <a:solidFill>
                  <a:srgbClr val="FF6600"/>
                </a:solidFill>
                <a:effectLst/>
                <a:latin typeface="Times New Roman" pitchFamily="18" charset="0"/>
              </a:rPr>
              <a:t>(от </a:t>
            </a:r>
            <a:r>
              <a:rPr lang="ru-RU" sz="1700" dirty="0" err="1">
                <a:solidFill>
                  <a:srgbClr val="FF6600"/>
                </a:solidFill>
                <a:effectLst/>
                <a:latin typeface="Times New Roman" pitchFamily="18" charset="0"/>
              </a:rPr>
              <a:t>старонормандского</a:t>
            </a:r>
            <a:r>
              <a:rPr lang="ru-RU" sz="1700" dirty="0">
                <a:solidFill>
                  <a:srgbClr val="FF6600"/>
                </a:solidFill>
                <a:effectLst/>
                <a:latin typeface="Times New Roman" pitchFamily="18" charset="0"/>
              </a:rPr>
              <a:t> </a:t>
            </a:r>
            <a:r>
              <a:rPr lang="en-US" sz="1700" dirty="0" err="1">
                <a:solidFill>
                  <a:srgbClr val="FF6600"/>
                </a:solidFill>
                <a:effectLst/>
                <a:latin typeface="Times New Roman" pitchFamily="18" charset="0"/>
              </a:rPr>
              <a:t>bougette</a:t>
            </a:r>
            <a:r>
              <a:rPr lang="en-US" sz="1700" dirty="0">
                <a:solidFill>
                  <a:srgbClr val="FF6600"/>
                </a:solidFill>
                <a:effectLst/>
                <a:latin typeface="Times New Roman" pitchFamily="18" charset="0"/>
              </a:rPr>
              <a:t> </a:t>
            </a:r>
            <a:r>
              <a:rPr lang="ru-RU" sz="1700" dirty="0">
                <a:solidFill>
                  <a:srgbClr val="FF6600"/>
                </a:solidFill>
                <a:effectLst/>
                <a:latin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01625" y="3848100"/>
            <a:ext cx="29749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660033"/>
                </a:solidFill>
                <a:effectLst/>
                <a:latin typeface="Times New Roman" pitchFamily="18" charset="0"/>
              </a:rPr>
              <a:t>ДОХОДЫ</a:t>
            </a:r>
            <a:r>
              <a:rPr lang="ru-RU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endParaRPr lang="ru-RU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500">
                <a:solidFill>
                  <a:srgbClr val="000099"/>
                </a:solidFill>
                <a:effectLst/>
                <a:latin typeface="Times New Roman" pitchFamily="18" charset="0"/>
              </a:rPr>
              <a:t>это поступающие в бюджет денежные средства (налоги физических лиц, платежи и сборы, безвозмездные поступления)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413500" y="3733800"/>
            <a:ext cx="2730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rgbClr val="008000"/>
                </a:solidFill>
                <a:effectLst/>
                <a:latin typeface="Times New Roman" pitchFamily="18" charset="0"/>
              </a:rPr>
              <a:t>РАСХОДЫ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sz="1500">
                <a:solidFill>
                  <a:srgbClr val="6600CC"/>
                </a:solidFill>
                <a:effectLst/>
                <a:latin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2872</TotalTime>
  <Words>1423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Облака</vt:lpstr>
      <vt:lpstr>Презентация PowerPoint</vt:lpstr>
      <vt:lpstr> </vt:lpstr>
      <vt:lpstr>Бюджетная система Российской Федерации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 Понятие бюджета  </vt:lpstr>
      <vt:lpstr>ЧТО ТАКОЕ БЮДЖЕТ ? </vt:lpstr>
      <vt:lpstr>Какие бывают бюджеты? </vt:lpstr>
      <vt:lpstr>Основные термины</vt:lpstr>
      <vt:lpstr>Основы составления проекта бюджета</vt:lpstr>
      <vt:lpstr>Гражданин, его участие в бюджетном процессе</vt:lpstr>
      <vt:lpstr>Проект бюджета Москаленского сельского поселения Марьяновского муниципального района Омской области на 2024 год и на плановый период 2025 и 2026 годов</vt:lpstr>
      <vt:lpstr>Структура  доходов бюджета на 2024 год (тыс. руб.)  Доходы на 2024 год всего 17 950,0тыс.руб.</vt:lpstr>
      <vt:lpstr>Динамика роста доходов бюджета Москаленского сельского поселения на 2024год ( тыс.руб.)</vt:lpstr>
      <vt:lpstr>Структура   поступления налоговых доходов на 2024 год (тыс. руб.)</vt:lpstr>
      <vt:lpstr>Структура поступления неналоговых доходов на 2024г. (тыс. руб.)</vt:lpstr>
      <vt:lpstr>ПЛАН БезвозмезДНЫХ ПОСТУПЛЕНИЙ на 2024 год (тыс. руб.)</vt:lpstr>
      <vt:lpstr>Расходы бюджета</vt:lpstr>
      <vt:lpstr>структура расходов бюджета  на 2024 год (тыс.руб.)</vt:lpstr>
      <vt:lpstr>Распределение бюджетных ассигнований бюджета поселения по разделам и подразделам на 2024 год и на плановый период 2025 и 2026 годов </vt:lpstr>
      <vt:lpstr>Презентация PowerPoint</vt:lpstr>
      <vt:lpstr>Распределение по (муниципальным программам  на 2024 год и на плановый период 2025 и 2026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240</cp:revision>
  <cp:lastPrinted>1601-01-01T00:00:00Z</cp:lastPrinted>
  <dcterms:created xsi:type="dcterms:W3CDTF">1601-01-01T00:00:00Z</dcterms:created>
  <dcterms:modified xsi:type="dcterms:W3CDTF">2024-08-05T09:28:31Z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